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76" r:id="rId14"/>
    <p:sldId id="264" r:id="rId15"/>
    <p:sldId id="283" r:id="rId16"/>
    <p:sldId id="278" r:id="rId17"/>
    <p:sldId id="284" r:id="rId18"/>
    <p:sldId id="285" r:id="rId19"/>
    <p:sldId id="286" r:id="rId20"/>
    <p:sldId id="263" r:id="rId21"/>
    <p:sldId id="265" r:id="rId22"/>
    <p:sldId id="262" r:id="rId23"/>
    <p:sldId id="292" r:id="rId24"/>
    <p:sldId id="291" r:id="rId25"/>
    <p:sldId id="293" r:id="rId26"/>
    <p:sldId id="294" r:id="rId27"/>
    <p:sldId id="296" r:id="rId28"/>
    <p:sldId id="295" r:id="rId29"/>
    <p:sldId id="297" r:id="rId30"/>
    <p:sldId id="298" r:id="rId31"/>
    <p:sldId id="267" r:id="rId32"/>
    <p:sldId id="281" r:id="rId33"/>
    <p:sldId id="282" r:id="rId34"/>
    <p:sldId id="271" r:id="rId35"/>
    <p:sldId id="290" r:id="rId36"/>
    <p:sldId id="277" r:id="rId37"/>
    <p:sldId id="266" r:id="rId38"/>
    <p:sldId id="272" r:id="rId39"/>
    <p:sldId id="2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89"/>
    <p:restoredTop sz="94684"/>
  </p:normalViewPr>
  <p:slideViewPr>
    <p:cSldViewPr snapToGrid="0">
      <p:cViewPr varScale="1">
        <p:scale>
          <a:sx n="125" d="100"/>
          <a:sy n="125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9/5/25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4ECB-D0EC-35F9-A1D1-C435AEE7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C1E4A-CD83-CD9B-1976-57BE3B9C0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58A2D-735C-6F7C-81D6-596CB7E22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4D6AE-1BDD-2848-C016-182448E63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3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devices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Company build rules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18358-D0E2-95A9-13BA-8333EB847B72}"/>
              </a:ext>
            </a:extLst>
          </p:cNvPr>
          <p:cNvSpPr/>
          <p:nvPr/>
        </p:nvSpPr>
        <p:spPr>
          <a:xfrm>
            <a:off x="8670758" y="4427590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 rules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72E03C-EBEE-A556-1C3D-8263B1AB80DF}"/>
              </a:ext>
            </a:extLst>
          </p:cNvPr>
          <p:cNvCxnSpPr>
            <a:cxnSpLocks/>
          </p:cNvCxnSpPr>
          <p:nvPr/>
        </p:nvCxnSpPr>
        <p:spPr>
          <a:xfrm>
            <a:off x="10154090" y="4187078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F72A5-C9D3-DFA9-4D0C-04EEAEACFA3A}"/>
              </a:ext>
            </a:extLst>
          </p:cNvPr>
          <p:cNvCxnSpPr>
            <a:cxnSpLocks/>
          </p:cNvCxnSpPr>
          <p:nvPr/>
        </p:nvCxnSpPr>
        <p:spPr>
          <a:xfrm>
            <a:off x="10154090" y="5258525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C9AA8AA-9930-0842-7EBC-4220BC4E383F}"/>
              </a:ext>
            </a:extLst>
          </p:cNvPr>
          <p:cNvSpPr/>
          <p:nvPr/>
        </p:nvSpPr>
        <p:spPr>
          <a:xfrm>
            <a:off x="8441824" y="5687319"/>
            <a:ext cx="1010385" cy="32702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done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DC7DD9-F22A-6DB3-3C0F-896FFBE028F0}"/>
              </a:ext>
            </a:extLst>
          </p:cNvPr>
          <p:cNvSpPr/>
          <p:nvPr/>
        </p:nvSpPr>
        <p:spPr>
          <a:xfrm>
            <a:off x="8441825" y="6014344"/>
            <a:ext cx="1010385" cy="32702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 prog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0F31AA-8DBE-6939-BDA8-8A976C96D145}"/>
              </a:ext>
            </a:extLst>
          </p:cNvPr>
          <p:cNvSpPr/>
          <p:nvPr/>
        </p:nvSpPr>
        <p:spPr>
          <a:xfrm>
            <a:off x="8441824" y="6341369"/>
            <a:ext cx="1010385" cy="32702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todo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0832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devices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device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device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“Device”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devices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 Connectors must contain all device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devices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devices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797107" cy="1325563"/>
          </a:xfrm>
        </p:spPr>
        <p:txBody>
          <a:bodyPr/>
          <a:lstStyle/>
          <a:p>
            <a:r>
              <a:rPr lang="en-US" dirty="0"/>
              <a:t>The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 based on “</a:t>
            </a:r>
            <a:r>
              <a:rPr lang="en-US" dirty="0" err="1"/>
              <a:t>prebuilders</a:t>
            </a:r>
            <a:r>
              <a:rPr lang="en-US" dirty="0"/>
              <a:t>” you can write and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Artifact Builders,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37197"/>
              </p:ext>
            </p:extLst>
          </p:nvPr>
        </p:nvGraphicFramePr>
        <p:xfrm>
          <a:off x="296509" y="1438760"/>
          <a:ext cx="11376085" cy="3898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5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</a:tblGrid>
              <a:tr h="396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004566">
                <a:tc>
                  <a:txBody>
                    <a:bodyPr/>
                    <a:lstStyle/>
                    <a:p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Netlist exported from </a:t>
                      </a:r>
                      <a:r>
                        <a:rPr lang="en-US" sz="1400" dirty="0" err="1"/>
                        <a:t>Kicad</a:t>
                      </a:r>
                      <a:r>
                        <a:rPr lang="en-US" sz="1400" dirty="0"/>
                        <a:t> or Altium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instances list, manual YAML or JSON harness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ICD.py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1563588">
                <a:tc>
                  <a:txBody>
                    <a:bodyPr/>
                    <a:lstStyle/>
                    <a:p>
                      <a:r>
                        <a:rPr lang="en-US" dirty="0"/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  <a:tr h="933376">
                <a:tc>
                  <a:txBody>
                    <a:bodyPr/>
                    <a:lstStyle/>
                    <a:p>
                      <a:r>
                        <a:rPr lang="en-US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.</a:t>
                      </a:r>
                      <a:r>
                        <a:rPr lang="en-US" sz="1400" dirty="0" err="1"/>
                        <a:t>Kicad_sym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5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/>
          <a:lstStyle/>
          <a:p>
            <a:r>
              <a:rPr lang="en-US" dirty="0"/>
              <a:t>“Instances Lists” as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927"/>
            <a:ext cx="6401696" cy="4351338"/>
          </a:xfrm>
        </p:spPr>
        <p:txBody>
          <a:bodyPr/>
          <a:lstStyle/>
          <a:p>
            <a:r>
              <a:rPr lang="en-US" dirty="0"/>
              <a:t>Harnesses and Systems use “Instances Lists”</a:t>
            </a:r>
          </a:p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/>
              <a:t>Artifact 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Artifact builders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6E3C915-B4E4-46F8-B724-781F810C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92" y="3865619"/>
            <a:ext cx="8070428" cy="27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 err="1"/>
              <a:t>Prebuilders</a:t>
            </a:r>
            <a:r>
              <a:rPr lang="en-US" dirty="0"/>
              <a:t> are pre-written “macros” that actively add or modify lines on an instances list.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wireviz_yaml_prebuilder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047D-4DD6-2045-050E-3B396201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E1D2-8E4D-C297-811C-0811ABD6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C0B9E0A-E029-4BC2-58D6-B655A1AF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66" y="0"/>
            <a:ext cx="767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code is any good – just the thoughts!</a:t>
            </a:r>
          </a:p>
          <a:p>
            <a:r>
              <a:rPr lang="en-US" dirty="0"/>
              <a:t>I’ve never really used another real system-engineering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Either way, it’s a super fun project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392118" y="291527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624DA6-3E2D-CFD4-F8B3-9CAE76E5CA8D}"/>
              </a:ext>
            </a:extLst>
          </p:cNvPr>
          <p:cNvSpPr/>
          <p:nvPr/>
        </p:nvSpPr>
        <p:spPr>
          <a:xfrm>
            <a:off x="6242395" y="364445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B9FB2-5BCC-14FF-D478-675AC3D23AE4}"/>
              </a:ext>
            </a:extLst>
          </p:cNvPr>
          <p:cNvSpPr/>
          <p:nvPr/>
        </p:nvSpPr>
        <p:spPr>
          <a:xfrm>
            <a:off x="6242395" y="4665102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243133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preferences for mating connectors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450807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 assignment instructions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965381-7485-E781-63E4-38B10EE6BCFF}"/>
              </a:ext>
            </a:extLst>
          </p:cNvPr>
          <p:cNvSpPr/>
          <p:nvPr/>
        </p:nvSpPr>
        <p:spPr>
          <a:xfrm>
            <a:off x="9392118" y="406635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71476F9-FAEC-ED05-3C2A-CC09B1159753}"/>
              </a:ext>
            </a:extLst>
          </p:cNvPr>
          <p:cNvSpPr/>
          <p:nvPr/>
        </p:nvSpPr>
        <p:spPr>
          <a:xfrm>
            <a:off x="9392118" y="5046650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16" idx="1"/>
          </p:cNvCxnSpPr>
          <p:nvPr/>
        </p:nvCxnSpPr>
        <p:spPr>
          <a:xfrm>
            <a:off x="3050231" y="2694438"/>
            <a:ext cx="3192164" cy="1091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17" idx="1"/>
          </p:cNvCxnSpPr>
          <p:nvPr/>
        </p:nvCxnSpPr>
        <p:spPr>
          <a:xfrm>
            <a:off x="3050231" y="3713906"/>
            <a:ext cx="3192164" cy="1092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2735104"/>
            <a:ext cx="778000" cy="42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6" idx="3"/>
          </p:cNvCxnSpPr>
          <p:nvPr/>
        </p:nvCxnSpPr>
        <p:spPr>
          <a:xfrm flipH="1">
            <a:off x="8614119" y="3155459"/>
            <a:ext cx="777999" cy="630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DC71EB9-3FDA-4036-23F8-106211365AFF}"/>
              </a:ext>
            </a:extLst>
          </p:cNvPr>
          <p:cNvCxnSpPr>
            <a:cxnSpLocks/>
            <a:stCxn id="16" idx="3"/>
            <a:endCxn id="68" idx="1"/>
          </p:cNvCxnSpPr>
          <p:nvPr/>
        </p:nvCxnSpPr>
        <p:spPr>
          <a:xfrm>
            <a:off x="8614119" y="3785825"/>
            <a:ext cx="777999" cy="52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97C72DE-EE80-B43C-66C1-68F930F0D6D6}"/>
              </a:ext>
            </a:extLst>
          </p:cNvPr>
          <p:cNvCxnSpPr>
            <a:cxnSpLocks/>
            <a:stCxn id="68" idx="1"/>
            <a:endCxn id="17" idx="3"/>
          </p:cNvCxnSpPr>
          <p:nvPr/>
        </p:nvCxnSpPr>
        <p:spPr>
          <a:xfrm flipH="1">
            <a:off x="8614118" y="4306539"/>
            <a:ext cx="778000" cy="49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C01354-A914-B42E-B97B-F8AC6A2041A7}"/>
              </a:ext>
            </a:extLst>
          </p:cNvPr>
          <p:cNvCxnSpPr>
            <a:cxnSpLocks/>
            <a:stCxn id="17" idx="3"/>
            <a:endCxn id="87" idx="1"/>
          </p:cNvCxnSpPr>
          <p:nvPr/>
        </p:nvCxnSpPr>
        <p:spPr>
          <a:xfrm>
            <a:off x="8614118" y="4806470"/>
            <a:ext cx="77800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6277379" y="5740771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379795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18" idx="1"/>
          </p:cNvCxnSpPr>
          <p:nvPr/>
        </p:nvCxnSpPr>
        <p:spPr>
          <a:xfrm>
            <a:off x="3050231" y="4724682"/>
            <a:ext cx="3227148" cy="1157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6355F0C-8067-035F-7314-878CBA3E69BD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8649102" y="5362083"/>
            <a:ext cx="753763" cy="520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412E756-5E3F-CC08-798C-9BACA5BD2C81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8649102" y="5882139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D96FB4D-02C7-DB6B-6EE8-3BBE7C61B1D5}"/>
              </a:ext>
            </a:extLst>
          </p:cNvPr>
          <p:cNvSpPr/>
          <p:nvPr/>
        </p:nvSpPr>
        <p:spPr>
          <a:xfrm>
            <a:off x="9402865" y="60804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</a:t>
            </a:r>
            <a:r>
              <a:rPr lang="en-US" dirty="0" err="1"/>
              <a:t>prebuilders</a:t>
            </a:r>
            <a:r>
              <a:rPr lang="en-US" dirty="0"/>
              <a:t>, artifact builders,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1048261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</a:t>
            </a:r>
            <a:r>
              <a:rPr lang="en-US" dirty="0" err="1"/>
              <a:t>artifact_builder</a:t>
            </a:r>
            <a:r>
              <a:rPr lang="en-US" dirty="0"/>
              <a:t>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</a:t>
            </a:r>
            <a:r>
              <a:rPr lang="en-US" dirty="0" err="1"/>
              <a:t>artifact_builders</a:t>
            </a:r>
            <a:r>
              <a:rPr lang="en-US" dirty="0"/>
              <a:t>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Vehicle HITL</a:t>
            </a:r>
          </a:p>
          <a:p>
            <a:pPr marL="742950" lvl="1" indent="-285750"/>
            <a:r>
              <a:rPr lang="en-US" sz="2000" dirty="0"/>
              <a:t>Test stand</a:t>
            </a:r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Residential AC power distribution</a:t>
            </a:r>
          </a:p>
          <a:p>
            <a:pPr lvl="2"/>
            <a:endParaRPr lang="en-US" sz="1600" dirty="0"/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9838-B00D-59A4-1E1B-44AEBCFC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7F24-39A3-059E-ACC4-57FAE5CB7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Revision control</a:t>
            </a:r>
          </a:p>
          <a:p>
            <a:r>
              <a:rPr lang="en-US" dirty="0"/>
              <a:t>Mapping harness reference designators to harness part numbers</a:t>
            </a:r>
          </a:p>
        </p:txBody>
      </p:sp>
    </p:spTree>
    <p:extLst>
      <p:ext uri="{BB962C8B-B14F-4D97-AF65-F5344CB8AC3E}">
        <p14:creationId xmlns:p14="http://schemas.microsoft.com/office/powerpoint/2010/main" val="1753007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A925-D0D2-FE4B-8185-EC77C6BC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B7C0-D946-D75A-C0EF-5C4EBE08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29C6-9DD8-D910-B9A2-615830F40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Mapping nets to harness part numbers</a:t>
            </a:r>
          </a:p>
          <a:p>
            <a:pPr lvl="1"/>
            <a:r>
              <a:rPr lang="en-US" dirty="0"/>
              <a:t>There’s no guarantee that the user finds it useful to make a build part number out of every net. Assigning nets to harness part numbers is an engineering judgement call that </a:t>
            </a:r>
            <a:r>
              <a:rPr lang="en-US" dirty="0" err="1"/>
              <a:t>Harnice</a:t>
            </a:r>
            <a:r>
              <a:rPr lang="en-US" dirty="0"/>
              <a:t> will not solve for the engineer. </a:t>
            </a:r>
          </a:p>
          <a:p>
            <a:pPr lvl="1"/>
            <a:r>
              <a:rPr lang="en-US" dirty="0"/>
              <a:t>A system will produce a set of nets</a:t>
            </a:r>
          </a:p>
          <a:p>
            <a:pPr lvl="1"/>
            <a:r>
              <a:rPr lang="en-US" dirty="0"/>
              <a:t>For each net you find useful to make into a harness, make a part number first, and direct that part number </a:t>
            </a:r>
            <a:r>
              <a:rPr lang="en-US" dirty="0" err="1"/>
              <a:t>prebuilder</a:t>
            </a:r>
            <a:r>
              <a:rPr lang="en-US" dirty="0"/>
              <a:t> towards that net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Your system contains a bunch of COTS harnesses (cat6 ethernet cables)</a:t>
            </a:r>
          </a:p>
          <a:p>
            <a:pPr lvl="1"/>
            <a:r>
              <a:rPr lang="en-US" dirty="0" err="1"/>
              <a:t>Harnice</a:t>
            </a:r>
            <a:r>
              <a:rPr lang="en-US" dirty="0"/>
              <a:t> system will render each instance as a separate net</a:t>
            </a:r>
          </a:p>
          <a:p>
            <a:pPr lvl="1"/>
            <a:r>
              <a:rPr lang="en-US" dirty="0"/>
              <a:t>There’s no need to make a separate part number or harness drawing for each of those nets</a:t>
            </a:r>
          </a:p>
        </p:txBody>
      </p:sp>
    </p:spTree>
    <p:extLst>
      <p:ext uri="{BB962C8B-B14F-4D97-AF65-F5344CB8AC3E}">
        <p14:creationId xmlns:p14="http://schemas.microsoft.com/office/powerpoint/2010/main" val="4122527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1929-F681-7017-6DBC-0DF3C675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C606-1110-02D9-02D2-11AA9408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FDF4-D622-1EDB-3161-E2A0A60F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6"/>
            <a:ext cx="10515600" cy="4351338"/>
          </a:xfrm>
        </p:spPr>
        <p:txBody>
          <a:bodyPr/>
          <a:lstStyle/>
          <a:p>
            <a:r>
              <a:rPr lang="en-US" dirty="0"/>
              <a:t>Channel maps</a:t>
            </a:r>
          </a:p>
          <a:p>
            <a:pPr lvl="1"/>
            <a:r>
              <a:rPr lang="en-US" dirty="0"/>
              <a:t>Just because you have a net that contains multiple connectors, that is not enough information to define which channel connects to where</a:t>
            </a:r>
          </a:p>
          <a:p>
            <a:pPr lvl="1"/>
            <a:r>
              <a:rPr lang="en-US" dirty="0"/>
              <a:t>If you have a net, you know the signals and channels of the net’s connectors, and you know the compatible channel list, </a:t>
            </a:r>
            <a:r>
              <a:rPr lang="en-US" dirty="0" err="1"/>
              <a:t>Harnice</a:t>
            </a:r>
            <a:r>
              <a:rPr lang="en-US" dirty="0"/>
              <a:t> can produce a list </a:t>
            </a:r>
          </a:p>
        </p:txBody>
      </p:sp>
    </p:spTree>
    <p:extLst>
      <p:ext uri="{BB962C8B-B14F-4D97-AF65-F5344CB8AC3E}">
        <p14:creationId xmlns:p14="http://schemas.microsoft.com/office/powerpoint/2010/main" val="140925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13DB-D09B-4743-5090-139F3492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EB9F-F04E-064E-99AD-1B6BED79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  <a:p>
            <a:pPr lvl="1"/>
            <a:r>
              <a:rPr lang="en-US" dirty="0"/>
              <a:t>Given that </a:t>
            </a:r>
          </a:p>
        </p:txBody>
      </p:sp>
    </p:spTree>
    <p:extLst>
      <p:ext uri="{BB962C8B-B14F-4D97-AF65-F5344CB8AC3E}">
        <p14:creationId xmlns:p14="http://schemas.microsoft.com/office/powerpoint/2010/main" val="2208205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8D37A-F886-A165-7C13-2CBE0822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25F5-9A02-8B1C-6380-DD4A41C0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C02A-469E-2D0B-20C5-A2C1F5E52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Harness disconnects</a:t>
            </a:r>
          </a:p>
        </p:txBody>
      </p:sp>
    </p:spTree>
    <p:extLst>
      <p:ext uri="{BB962C8B-B14F-4D97-AF65-F5344CB8AC3E}">
        <p14:creationId xmlns:p14="http://schemas.microsoft.com/office/powerpoint/2010/main" val="274151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7547-C06C-8779-D33A-35E8464D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15D4-AEA6-0A4F-CC9F-9158351E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learned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7FCF-93B1-7032-6D32-9750C84D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  <a:p>
            <a:r>
              <a:rPr lang="en-US" dirty="0" err="1"/>
              <a:t>Fileio.path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115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A59D-E6F0-FFEF-9248-BC2B3BE7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93EB-ABE2-9F55-95A1-144C000C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93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8C52-4B8A-3686-55DE-B8ED68CC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of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F8932-DC5F-AEB8-90E6-BB84C8EC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5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990E-9724-F9E6-DF1C-47073C67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 want to take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7B807-8D0B-6367-CD04-74291DFF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electrical behavior</a:t>
            </a:r>
          </a:p>
          <a:p>
            <a:pPr lvl="1"/>
            <a:r>
              <a:rPr lang="en-US" dirty="0"/>
              <a:t>We take the assumption that any device has inputs and outputs and what it does to relate the two is not part of “system engineering”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442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357663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devices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device works</a:t>
            </a:r>
          </a:p>
          <a:p>
            <a:pPr lvl="2"/>
            <a:r>
              <a:rPr lang="en-US" dirty="0"/>
              <a:t>Device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harnesses in 2D or 3D is defined somehow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 (see prev.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9281</TotalTime>
  <Words>2258</Words>
  <Application>Microsoft Macintosh PowerPoint</Application>
  <PresentationFormat>Widescreen</PresentationFormat>
  <Paragraphs>351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HarNice!</vt:lpstr>
      <vt:lpstr>Disclaimer</vt:lpstr>
      <vt:lpstr>What is an electrical system?</vt:lpstr>
      <vt:lpstr>What is not an electrical system?</vt:lpstr>
      <vt:lpstr>How do you design your system?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workflow</vt:lpstr>
      <vt:lpstr>Harnice products</vt:lpstr>
      <vt:lpstr>“Instances Lists” as data structures</vt:lpstr>
      <vt:lpstr>Harness Instances List example</vt:lpstr>
      <vt:lpstr>Artifact builders</vt:lpstr>
      <vt:lpstr>Prebuilders</vt:lpstr>
      <vt:lpstr>Prebuilders</vt:lpstr>
      <vt:lpstr>PowerPoint Presentation</vt:lpstr>
      <vt:lpstr>Harnice workflow – for harnesses</vt:lpstr>
      <vt:lpstr>Libraries</vt:lpstr>
      <vt:lpstr>Product version control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Interesting problems with Harness Builder</vt:lpstr>
      <vt:lpstr>Interesting problems with Harness Builder</vt:lpstr>
      <vt:lpstr>Interesting problems with System Builder</vt:lpstr>
      <vt:lpstr>Interesting problems with System Builder</vt:lpstr>
      <vt:lpstr>Interesting problems with System Builder</vt:lpstr>
      <vt:lpstr>Things I learned about coding</vt:lpstr>
      <vt:lpstr>Infinite possibilities</vt:lpstr>
      <vt:lpstr>Where are we as of today?</vt:lpstr>
      <vt:lpstr>Where I want to take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David Shutt</cp:lastModifiedBy>
  <cp:revision>136</cp:revision>
  <dcterms:created xsi:type="dcterms:W3CDTF">2025-08-16T21:14:30Z</dcterms:created>
  <dcterms:modified xsi:type="dcterms:W3CDTF">2025-09-06T18:55:12Z</dcterms:modified>
</cp:coreProperties>
</file>